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68" r:id="rId2"/>
    <p:sldId id="369" r:id="rId3"/>
    <p:sldId id="370" r:id="rId4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34" d="100"/>
          <a:sy n="34" d="100"/>
        </p:scale>
        <p:origin x="1100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FAE1F25-F7BF-90CB-18CB-4D972930A93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683F91D4-CF12-04AC-B628-176063FB541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9FE8260-1A41-4956-575E-0A0145C914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13EEEA-97D0-4A55-AD4A-2BF11C3117BE}" type="datetimeFigureOut">
              <a:rPr lang="es-CO" smtClean="0"/>
              <a:t>8/05/2025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2853A2B-EC1E-8C76-F5CA-5E2A818D18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6858C90-F694-7C55-EDFA-CAB9125D95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9CF29-18D1-46D6-BC37-F2C873E58B7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3336073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F909CC2-B15C-9F25-6C0A-C4D87F2271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FAC6A113-221F-CA69-7EBD-72E2BE5DFFE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80A788C-C93C-4B58-69F5-421CF42732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13EEEA-97D0-4A55-AD4A-2BF11C3117BE}" type="datetimeFigureOut">
              <a:rPr lang="es-CO" smtClean="0"/>
              <a:t>8/05/2025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D76E569-02E2-2AF3-8ED2-1E5862B421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252C803-A0B6-EA71-9F68-CB6A93F56C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9CF29-18D1-46D6-BC37-F2C873E58B7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2908770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4AF7176B-E4FD-BE31-6F66-DB5B8728785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3A93ACB-0F67-893A-33B0-993FCC13E19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9DAFF8E-94E6-D22B-CC3C-5297AD645E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13EEEA-97D0-4A55-AD4A-2BF11C3117BE}" type="datetimeFigureOut">
              <a:rPr lang="es-CO" smtClean="0"/>
              <a:t>8/05/2025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B2AA88F-10AF-89D4-964E-B3600492BE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EBDA18F-36BF-8F5C-070B-E3D963C4A1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9CF29-18D1-46D6-BC37-F2C873E58B7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53263387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Graficos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>
            <a:extLst>
              <a:ext uri="{FF2B5EF4-FFF2-40B4-BE49-F238E27FC236}">
                <a16:creationId xmlns:a16="http://schemas.microsoft.com/office/drawing/2014/main" id="{59A7718E-E2C4-B24E-A6F9-FD2817B0A65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5002581"/>
            <a:ext cx="12261074" cy="1855419"/>
          </a:xfrm>
          <a:prstGeom prst="rect">
            <a:avLst/>
          </a:prstGeom>
        </p:spPr>
      </p:pic>
      <p:sp>
        <p:nvSpPr>
          <p:cNvPr id="11" name="Título 13">
            <a:extLst>
              <a:ext uri="{FF2B5EF4-FFF2-40B4-BE49-F238E27FC236}">
                <a16:creationId xmlns:a16="http://schemas.microsoft.com/office/drawing/2014/main" id="{3C041703-8357-7346-B82E-7019B82171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0514" y="1614886"/>
            <a:ext cx="4407300" cy="1334413"/>
          </a:xfrm>
        </p:spPr>
        <p:txBody>
          <a:bodyPr>
            <a:normAutofit/>
          </a:bodyPr>
          <a:lstStyle>
            <a:lvl1pPr algn="l">
              <a:defRPr sz="2800"/>
            </a:lvl1pPr>
          </a:lstStyle>
          <a:p>
            <a:r>
              <a:rPr lang="es-ES"/>
              <a:t>Haga clic para modificar el estilo de título del patrón</a:t>
            </a:r>
            <a:endParaRPr lang="es-ES_tradnl" dirty="0"/>
          </a:p>
        </p:txBody>
      </p:sp>
      <p:sp>
        <p:nvSpPr>
          <p:cNvPr id="12" name="Marcador de texto 13">
            <a:extLst>
              <a:ext uri="{FF2B5EF4-FFF2-40B4-BE49-F238E27FC236}">
                <a16:creationId xmlns:a16="http://schemas.microsoft.com/office/drawing/2014/main" id="{097F770B-7D44-8944-93DC-321F837D905D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950512" y="3498419"/>
            <a:ext cx="4407301" cy="2026207"/>
          </a:xfrm>
        </p:spPr>
        <p:txBody>
          <a:bodyPr>
            <a:noAutofit/>
          </a:bodyPr>
          <a:lstStyle>
            <a:lvl1pPr marL="0" indent="0" algn="l">
              <a:buNone/>
              <a:defRPr sz="1600"/>
            </a:lvl1pPr>
          </a:lstStyle>
          <a:p>
            <a:pPr lvl="0"/>
            <a:r>
              <a:rPr lang="es-MX" dirty="0"/>
              <a:t>Lorem ipsum dolor sit amet, consectetuer adipiscing elit. Maecenas porttitor congue massa. Fusce posuere, magna sed pulvinar ultricies.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s-MX" dirty="0"/>
              <a:t>Lorem ipsum dolor sit amet, consectetuer adipiscing elit. Maecenas porttitor congue massa. Fusce posuere, magna sed pulvinar.</a:t>
            </a:r>
          </a:p>
        </p:txBody>
      </p:sp>
      <p:sp>
        <p:nvSpPr>
          <p:cNvPr id="16" name="Marcador de gráfico 15">
            <a:extLst>
              <a:ext uri="{FF2B5EF4-FFF2-40B4-BE49-F238E27FC236}">
                <a16:creationId xmlns:a16="http://schemas.microsoft.com/office/drawing/2014/main" id="{D61F17D2-0EDB-B249-8F9D-3E77B8FABC89}"/>
              </a:ext>
            </a:extLst>
          </p:cNvPr>
          <p:cNvSpPr>
            <a:spLocks noGrp="1"/>
          </p:cNvSpPr>
          <p:nvPr>
            <p:ph type="chart" sz="quarter" idx="13"/>
          </p:nvPr>
        </p:nvSpPr>
        <p:spPr>
          <a:xfrm>
            <a:off x="6308330" y="1603405"/>
            <a:ext cx="4933154" cy="3927858"/>
          </a:xfrm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es-ES"/>
              <a:t>Haga clic en el icono para agregar un gráfico</a:t>
            </a:r>
            <a:endParaRPr lang="es-ES_tradnl"/>
          </a:p>
        </p:txBody>
      </p:sp>
      <p:sp>
        <p:nvSpPr>
          <p:cNvPr id="14" name="Marcador de texto 13">
            <a:extLst>
              <a:ext uri="{FF2B5EF4-FFF2-40B4-BE49-F238E27FC236}">
                <a16:creationId xmlns:a16="http://schemas.microsoft.com/office/drawing/2014/main" id="{A8979153-7F76-5A40-8A32-7FE2DB3B5E4C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950512" y="3080009"/>
            <a:ext cx="4407300" cy="311391"/>
          </a:xfrm>
        </p:spPr>
        <p:txBody>
          <a:bodyPr>
            <a:noAutofit/>
          </a:bodyPr>
          <a:lstStyle>
            <a:lvl1pPr marL="0" indent="0" algn="l">
              <a:buNone/>
              <a:defRPr sz="2000" b="1">
                <a:solidFill>
                  <a:srgbClr val="5D5D5D"/>
                </a:solidFill>
              </a:defRPr>
            </a:lvl1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pic>
        <p:nvPicPr>
          <p:cNvPr id="15" name="Imagen 14">
            <a:extLst>
              <a:ext uri="{FF2B5EF4-FFF2-40B4-BE49-F238E27FC236}">
                <a16:creationId xmlns:a16="http://schemas.microsoft.com/office/drawing/2014/main" id="{67ABE6DA-C1BC-0442-A27A-C623D2E9AFC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 flipV="1">
            <a:off x="274320" y="480653"/>
            <a:ext cx="10541001" cy="71923"/>
          </a:xfrm>
          <a:prstGeom prst="rect">
            <a:avLst/>
          </a:prstGeom>
        </p:spPr>
      </p:pic>
      <p:pic>
        <p:nvPicPr>
          <p:cNvPr id="10" name="Imagen 9">
            <a:extLst>
              <a:ext uri="{FF2B5EF4-FFF2-40B4-BE49-F238E27FC236}">
                <a16:creationId xmlns:a16="http://schemas.microsoft.com/office/drawing/2014/main" id="{03577B47-E10E-F34E-812B-E549CE12713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/>
          <a:srcRect l="10368" t="19125" r="10091" b="18329"/>
          <a:stretch/>
        </p:blipFill>
        <p:spPr>
          <a:xfrm>
            <a:off x="11075664" y="336417"/>
            <a:ext cx="930006" cy="4049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10593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E4E1F67-3477-6A5D-C260-FB87D428C4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8FE6C57-636C-41DB-4B7D-847CD2EB65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F6F0675-2746-4592-6B96-0FC5724927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13EEEA-97D0-4A55-AD4A-2BF11C3117BE}" type="datetimeFigureOut">
              <a:rPr lang="es-CO" smtClean="0"/>
              <a:t>8/05/2025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61A5F34-F681-2D25-069A-7674122D4D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1972243-E1BC-D8F2-F54A-E5A12DCEDC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9CF29-18D1-46D6-BC37-F2C873E58B7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2604742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B4668B0-C32D-EDD3-A741-7BC79E3BFA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9562F05-8349-4985-D9DC-64AE46257EF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8E6BBCB-E490-DB37-7BF4-EC44D38AD1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13EEEA-97D0-4A55-AD4A-2BF11C3117BE}" type="datetimeFigureOut">
              <a:rPr lang="es-CO" smtClean="0"/>
              <a:t>8/05/2025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43F628F-E741-C2BF-6FD7-3D5C9984EA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5A872E1-B20B-C055-C035-639CDCA3C6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9CF29-18D1-46D6-BC37-F2C873E58B7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3990479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291F6A7-BD3A-F30E-4CFE-524C6496A4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0A8B018-7397-D019-975B-1DCBA60D1FD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EE8D8B26-BE8B-F39A-07B7-E50C304C528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C69EAA5C-1B63-13A4-274B-61B0F07895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13EEEA-97D0-4A55-AD4A-2BF11C3117BE}" type="datetimeFigureOut">
              <a:rPr lang="es-CO" smtClean="0"/>
              <a:t>8/05/2025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6E8691E-6550-EECD-6A0E-7FFC1B9A9F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07FEEC80-CF59-8976-8D67-013C99DA6F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9CF29-18D1-46D6-BC37-F2C873E58B7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661050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8787903-95BD-5081-0397-B7F4D64AE1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BD47BF1-5105-C762-7C07-DA0909FE22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FE804A13-CCC6-ACBB-8940-2A9FD5BE638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4C430452-C6C4-DC14-55B4-2B9C35DA826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632021CB-D2A9-E957-D12B-8871313820D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FB7718E4-2E7F-DDD2-B80D-C917ECEC18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13EEEA-97D0-4A55-AD4A-2BF11C3117BE}" type="datetimeFigureOut">
              <a:rPr lang="es-CO" smtClean="0"/>
              <a:t>8/05/2025</a:t>
            </a:fld>
            <a:endParaRPr lang="es-CO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1FD2C11B-33D1-A413-7B0C-000F87E0DB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97BA910A-0B16-B04A-A581-B34BD23901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9CF29-18D1-46D6-BC37-F2C873E58B7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5155259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68A7101-216F-4229-747A-D4A4E53D09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C7340E2D-BFD7-A795-AFD7-1850E517C7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13EEEA-97D0-4A55-AD4A-2BF11C3117BE}" type="datetimeFigureOut">
              <a:rPr lang="es-CO" smtClean="0"/>
              <a:t>8/05/2025</a:t>
            </a:fld>
            <a:endParaRPr lang="es-CO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17F4E316-90F8-5A23-6A9C-F076C9AC3B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A178AA3A-5B6C-4A5F-ABA0-A4A75D4050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9CF29-18D1-46D6-BC37-F2C873E58B7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826493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6A2DA819-0772-8E14-7544-A0E7C88BAC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13EEEA-97D0-4A55-AD4A-2BF11C3117BE}" type="datetimeFigureOut">
              <a:rPr lang="es-CO" smtClean="0"/>
              <a:t>8/05/2025</a:t>
            </a:fld>
            <a:endParaRPr lang="es-CO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21B9DDF6-4E9D-0944-A2C4-C979EF096E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8E92AD27-5D4E-E185-8FF2-D3EF57BCD1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9CF29-18D1-46D6-BC37-F2C873E58B7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6451548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5E7C692-0428-016B-9313-E5BD13C232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54964F9-44E0-DE7A-680E-0578BFB43F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F97F319D-F333-4CAF-E501-5268AC2AC61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BF90CB12-311A-F65F-E43A-97EF225160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13EEEA-97D0-4A55-AD4A-2BF11C3117BE}" type="datetimeFigureOut">
              <a:rPr lang="es-CO" smtClean="0"/>
              <a:t>8/05/2025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3103EB07-7581-A703-548E-BA67C55E61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847E5B1C-9790-A691-E101-4BDC5D28B8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9CF29-18D1-46D6-BC37-F2C873E58B7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451877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58FA7AF-24F2-D764-523B-FD752CE2BE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5BF33359-1A1C-A380-CCED-043D872F8C9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FD0C0F67-9A42-A3C9-E1F0-24226BED5F2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AACC2CD8-9A8A-00DB-1E7C-366D0D576A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13EEEA-97D0-4A55-AD4A-2BF11C3117BE}" type="datetimeFigureOut">
              <a:rPr lang="es-CO" smtClean="0"/>
              <a:t>8/05/2025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1C4385B-113B-9973-6DEC-695CAECCC2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20A07E3-16F1-5F54-1A87-72BEAA89A7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9CF29-18D1-46D6-BC37-F2C873E58B7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1638594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C6768F2D-5CCE-FA29-89CD-9DF79D36FA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DE0D9213-520C-F356-AE38-A7BA680D34C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F5E1F35-0EC2-44B4-5CB1-01D9772B80D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813EEEA-97D0-4A55-AD4A-2BF11C3117BE}" type="datetimeFigureOut">
              <a:rPr lang="es-CO" smtClean="0"/>
              <a:t>8/05/2025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1C9E0C4-0F57-F5B3-B436-48D5E4209E4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97BC26E-14FC-ADFA-E576-51D69F32CCC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B69CF29-18D1-46D6-BC37-F2C873E58B7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3668535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8C01C7E-C156-B401-8F6F-4A37ED51BA3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2FE90CC-3E5C-8F7E-B70D-7262E6B13D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706" y="690962"/>
            <a:ext cx="10744181" cy="1334413"/>
          </a:xfrm>
        </p:spPr>
        <p:txBody>
          <a:bodyPr>
            <a:normAutofit/>
          </a:bodyPr>
          <a:lstStyle/>
          <a:p>
            <a:r>
              <a:rPr lang="es-MX" sz="2200" b="1" dirty="0">
                <a:solidFill>
                  <a:srgbClr val="002F87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PROPOSICIÓN No.1</a:t>
            </a:r>
            <a:br>
              <a:rPr lang="es-MX" sz="2200" b="1" dirty="0">
                <a:solidFill>
                  <a:srgbClr val="002F87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es-MX" sz="2200" b="1" dirty="0">
                <a:solidFill>
                  <a:srgbClr val="002F87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APROBACIÓN Y DISTRIBUCIÓN DE UTILIDADES</a:t>
            </a:r>
            <a:br>
              <a:rPr lang="es-MX" sz="2200" b="1" dirty="0">
                <a:solidFill>
                  <a:srgbClr val="002F87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es-MX" sz="2200" b="1" dirty="0">
                <a:solidFill>
                  <a:srgbClr val="002F87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ENERO – DICIEMBRE 2024</a:t>
            </a:r>
            <a:endParaRPr lang="es-CO" sz="2200" b="1" dirty="0">
              <a:solidFill>
                <a:srgbClr val="002F87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DF3B827E-FC16-5416-FAF1-18911E532751}"/>
              </a:ext>
            </a:extLst>
          </p:cNvPr>
          <p:cNvSpPr txBox="1"/>
          <p:nvPr/>
        </p:nvSpPr>
        <p:spPr>
          <a:xfrm>
            <a:off x="829943" y="2025375"/>
            <a:ext cx="9281466" cy="329320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MX" sz="1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Proposición No.1</a:t>
            </a:r>
          </a:p>
          <a:p>
            <a:pPr algn="ctr"/>
            <a:r>
              <a:rPr lang="es-MX" sz="1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Apropiación y Distribución de Utilidades</a:t>
            </a:r>
          </a:p>
          <a:p>
            <a:pPr algn="ctr"/>
            <a:r>
              <a:rPr lang="es-MX" sz="1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 Asamblea de Accionistas de TRANSELCA S.A. E.S.P.</a:t>
            </a:r>
          </a:p>
          <a:p>
            <a:pPr algn="ctr"/>
            <a:r>
              <a:rPr lang="es-MX" sz="1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Considerando Que:</a:t>
            </a:r>
          </a:p>
          <a:p>
            <a:pPr algn="ctr"/>
            <a:r>
              <a:rPr lang="es-MX" sz="1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Los resultados del ejercicio social enero - diciembre 2024 arrojan una utilidad a disposición de la Asamblea de Accionistas por valor de $206.031.714.592.</a:t>
            </a:r>
          </a:p>
          <a:p>
            <a:endParaRPr lang="es-MX" sz="16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 en consecuencia las utilidades por apropiar son del orden de $ 206.031.714.592.</a:t>
            </a:r>
          </a:p>
          <a:p>
            <a:endParaRPr lang="es-MX" sz="16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MX" sz="1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 de acuerdo al artículo 452 del Código de Comercio, TRANSELCA debe constituir una reserva del 10% de las utilidades líquidas de cada ejercicio hasta que la misma ascienda por lo menos al cincuenta por ciento del capital suscrito, condición que se encuentra cumplida.</a:t>
            </a:r>
          </a:p>
        </p:txBody>
      </p:sp>
    </p:spTree>
    <p:extLst>
      <p:ext uri="{BB962C8B-B14F-4D97-AF65-F5344CB8AC3E}">
        <p14:creationId xmlns:p14="http://schemas.microsoft.com/office/powerpoint/2010/main" val="34741260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70A5CDD-5317-9C9A-658A-C7E6945424C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069DEBB-236E-6FB0-50D6-C9408BAA63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8241" y="763423"/>
            <a:ext cx="10744181" cy="1334413"/>
          </a:xfrm>
        </p:spPr>
        <p:txBody>
          <a:bodyPr>
            <a:normAutofit fontScale="90000"/>
          </a:bodyPr>
          <a:lstStyle/>
          <a:p>
            <a:r>
              <a:rPr lang="es-MX" sz="2400" b="1" dirty="0">
                <a:solidFill>
                  <a:srgbClr val="002F87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PROPOSICIÓN No.1 </a:t>
            </a:r>
            <a:br>
              <a:rPr lang="es-MX" sz="2400" b="1" dirty="0">
                <a:solidFill>
                  <a:srgbClr val="002F87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es-MX" sz="2400" b="1" dirty="0">
                <a:solidFill>
                  <a:srgbClr val="002F87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APROBACIÓN Y DISTRIBUCIÓN </a:t>
            </a:r>
            <a:br>
              <a:rPr lang="es-MX" sz="2400" b="1" dirty="0">
                <a:solidFill>
                  <a:srgbClr val="002F87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es-MX" sz="2400" b="1" dirty="0">
                <a:solidFill>
                  <a:srgbClr val="002F87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 UTILIDADES ENERO – DICIEMBRE 2024</a:t>
            </a:r>
            <a:br>
              <a:rPr lang="es-MX" sz="2400" b="1" dirty="0">
                <a:solidFill>
                  <a:srgbClr val="002F87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endParaRPr lang="es-CO" sz="2400" b="1" dirty="0">
              <a:solidFill>
                <a:srgbClr val="002F87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" name="Título 1">
            <a:extLst>
              <a:ext uri="{FF2B5EF4-FFF2-40B4-BE49-F238E27FC236}">
                <a16:creationId xmlns:a16="http://schemas.microsoft.com/office/drawing/2014/main" id="{E22AD105-4DAC-A9CB-A28E-78CED52D20FC}"/>
              </a:ext>
            </a:extLst>
          </p:cNvPr>
          <p:cNvSpPr txBox="1">
            <a:spLocks/>
          </p:cNvSpPr>
          <p:nvPr/>
        </p:nvSpPr>
        <p:spPr>
          <a:xfrm>
            <a:off x="2308875" y="-160735"/>
            <a:ext cx="10729427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endParaRPr lang="es-CO" sz="2400" dirty="0">
              <a:solidFill>
                <a:srgbClr val="00B0F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Título 1">
            <a:extLst>
              <a:ext uri="{FF2B5EF4-FFF2-40B4-BE49-F238E27FC236}">
                <a16:creationId xmlns:a16="http://schemas.microsoft.com/office/drawing/2014/main" id="{E97C1D34-BCA3-7001-8776-07B5E43D8A17}"/>
              </a:ext>
            </a:extLst>
          </p:cNvPr>
          <p:cNvSpPr txBox="1">
            <a:spLocks/>
          </p:cNvSpPr>
          <p:nvPr/>
        </p:nvSpPr>
        <p:spPr>
          <a:xfrm>
            <a:off x="1151366" y="614781"/>
            <a:ext cx="11886936" cy="1325563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br>
              <a:rPr lang="es-MX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endParaRPr lang="es-MX" sz="2000" dirty="0">
              <a:solidFill>
                <a:srgbClr val="37415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aphicFrame>
        <p:nvGraphicFramePr>
          <p:cNvPr id="7" name="Tabla 6">
            <a:extLst>
              <a:ext uri="{FF2B5EF4-FFF2-40B4-BE49-F238E27FC236}">
                <a16:creationId xmlns:a16="http://schemas.microsoft.com/office/drawing/2014/main" id="{9203C521-2D3B-1160-27D9-91F7F6067276}"/>
              </a:ext>
            </a:extLst>
          </p:cNvPr>
          <p:cNvGraphicFramePr>
            <a:graphicFrameLocks noGrp="1"/>
          </p:cNvGraphicFramePr>
          <p:nvPr/>
        </p:nvGraphicFramePr>
        <p:xfrm>
          <a:off x="1910093" y="2208824"/>
          <a:ext cx="8519368" cy="3891280"/>
        </p:xfrm>
        <a:graphic>
          <a:graphicData uri="http://schemas.openxmlformats.org/drawingml/2006/table">
            <a:tbl>
              <a:tblPr/>
              <a:tblGrid>
                <a:gridCol w="5597437">
                  <a:extLst>
                    <a:ext uri="{9D8B030D-6E8A-4147-A177-3AD203B41FA5}">
                      <a16:colId xmlns:a16="http://schemas.microsoft.com/office/drawing/2014/main" val="2294306503"/>
                    </a:ext>
                  </a:extLst>
                </a:gridCol>
                <a:gridCol w="2921931">
                  <a:extLst>
                    <a:ext uri="{9D8B030D-6E8A-4147-A177-3AD203B41FA5}">
                      <a16:colId xmlns:a16="http://schemas.microsoft.com/office/drawing/2014/main" val="583518657"/>
                    </a:ext>
                  </a:extLst>
                </a:gridCol>
              </a:tblGrid>
              <a:tr h="795629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MX" sz="1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PROYECTO DE DISTRIBUCIÓN DE UTILIDADES</a:t>
                      </a:r>
                      <a:br>
                        <a:rPr lang="es-MX" sz="1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s-MX" sz="1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AÑO 2024</a:t>
                      </a:r>
                      <a:br>
                        <a:rPr lang="es-MX" sz="1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s-MX" sz="1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Cifras en $COP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11841144"/>
                  </a:ext>
                </a:extLst>
              </a:tr>
              <a:tr h="270420">
                <a:tc>
                  <a:txBody>
                    <a:bodyPr/>
                    <a:lstStyle/>
                    <a:p>
                      <a:pPr algn="l" fontAlgn="b"/>
                      <a:endParaRPr lang="es-CO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72577014"/>
                  </a:ext>
                </a:extLst>
              </a:tr>
              <a:tr h="270420">
                <a:tc>
                  <a:txBody>
                    <a:bodyPr/>
                    <a:lstStyle/>
                    <a:p>
                      <a:pPr algn="l" fontAlgn="b"/>
                      <a:r>
                        <a:rPr lang="es-MX" sz="1800" b="0" i="0" u="none" strike="noStrike" dirty="0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Utilidad ejercicio 2024</a:t>
                      </a:r>
                    </a:p>
                    <a:p>
                      <a:pPr algn="l" fontAlgn="b"/>
                      <a:endParaRPr lang="es-MX" sz="1800" b="0" i="0" u="none" strike="noStrike" dirty="0">
                        <a:solidFill>
                          <a:srgbClr val="59595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800" b="0" i="0" u="none" strike="noStrike" kern="1200" dirty="0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$206.031.714.592</a:t>
                      </a:r>
                    </a:p>
                    <a:p>
                      <a:pPr algn="ctr"/>
                      <a:endParaRPr lang="es-CO" sz="1800" b="0" i="0" u="none" strike="noStrike" kern="1200" dirty="0">
                        <a:solidFill>
                          <a:srgbClr val="595959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22866229"/>
                  </a:ext>
                </a:extLst>
              </a:tr>
              <a:tr h="270420">
                <a:tc>
                  <a:txBody>
                    <a:bodyPr/>
                    <a:lstStyle/>
                    <a:p>
                      <a:pPr algn="l" fontAlgn="b"/>
                      <a:r>
                        <a:rPr lang="es-MX" sz="1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Utilidad a disposición de la Asamblea 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800" b="1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$206.031.714.592</a:t>
                      </a:r>
                    </a:p>
                  </a:txBody>
                  <a:tcPr marL="44450" marR="44450" marT="0" marB="0" anchor="b">
                    <a:lnL>
                      <a:noFill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1469978"/>
                  </a:ext>
                </a:extLst>
              </a:tr>
              <a:tr h="270420">
                <a:tc>
                  <a:txBody>
                    <a:bodyPr/>
                    <a:lstStyle/>
                    <a:p>
                      <a:pPr algn="l" fontAlgn="b"/>
                      <a:endParaRPr lang="es-CO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50971"/>
                  </a:ext>
                </a:extLst>
              </a:tr>
              <a:tr h="270420">
                <a:tc>
                  <a:txBody>
                    <a:bodyPr/>
                    <a:lstStyle/>
                    <a:p>
                      <a:pPr algn="l" fontAlgn="b"/>
                      <a:r>
                        <a:rPr lang="es-CO" sz="1800" b="1" i="0" u="none" strike="noStrike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Dividendos a pagar 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28998755"/>
                  </a:ext>
                </a:extLst>
              </a:tr>
              <a:tr h="270420">
                <a:tc>
                  <a:txBody>
                    <a:bodyPr/>
                    <a:lstStyle/>
                    <a:p>
                      <a:pPr algn="l" fontAlgn="b"/>
                      <a:endParaRPr lang="es-CO" sz="1800" b="0" i="0" u="none" strike="noStrike" dirty="0">
                        <a:solidFill>
                          <a:srgbClr val="59595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1011058"/>
                  </a:ext>
                </a:extLst>
              </a:tr>
              <a:tr h="795629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MX" sz="1800" b="0" i="0" u="none" strike="noStrike" dirty="0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Dividendo de $113,846071/acción sobre 1.809.739.358 acciones suscritas y pagadas, los cuales serán causados en marzo de 2025 y pagados de la siguiente manera: </a:t>
                      </a:r>
                    </a:p>
                    <a:p>
                      <a:pPr algn="l" fontAlgn="ctr"/>
                      <a:r>
                        <a:rPr lang="es-MX" sz="1800" b="0" i="0" u="none" strike="noStrike" dirty="0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$15.000.000.000 en marzo de 2025, y el saldo restante en uno o más instalamentos a más tardar el 30 de diciembre de 2025.</a:t>
                      </a:r>
                    </a:p>
                  </a:txBody>
                  <a:tcPr marL="6350" marR="6350" marT="635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ap="flat" cmpd="dbl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dirty="0"/>
                    </a:p>
                  </a:txBody>
                  <a:tcPr marL="6350" marR="6350" marT="635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ap="flat" cmpd="dbl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8031744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054834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5EB9ED3-F4A9-DCB4-1FD5-3AC77757213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2F601F8-D0E3-CAB1-76B6-423630476B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1006" y="527232"/>
            <a:ext cx="10744181" cy="1334413"/>
          </a:xfrm>
        </p:spPr>
        <p:txBody>
          <a:bodyPr>
            <a:normAutofit/>
          </a:bodyPr>
          <a:lstStyle/>
          <a:p>
            <a:r>
              <a:rPr lang="es-MX" sz="2400" b="1" dirty="0">
                <a:solidFill>
                  <a:srgbClr val="002F87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PROPOSICIÓN No.1 </a:t>
            </a:r>
            <a:br>
              <a:rPr lang="es-MX" sz="2400" b="1" dirty="0">
                <a:solidFill>
                  <a:srgbClr val="002F87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es-MX" sz="2400" b="1" dirty="0">
                <a:solidFill>
                  <a:srgbClr val="002F87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APROBACIÓN Y DISTRIBUCIÓN DE UTILIDADES ENERO – DICIEMBRE 2024</a:t>
            </a:r>
            <a:endParaRPr lang="es-CO" sz="2400" b="1" dirty="0">
              <a:solidFill>
                <a:srgbClr val="002F87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2B4F22BB-A741-89D3-F09D-7B884408759F}"/>
              </a:ext>
            </a:extLst>
          </p:cNvPr>
          <p:cNvSpPr txBox="1"/>
          <p:nvPr/>
        </p:nvSpPr>
        <p:spPr>
          <a:xfrm>
            <a:off x="452387" y="2004650"/>
            <a:ext cx="10838046" cy="280076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MX" sz="1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es-MX" sz="16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 Propone:</a:t>
            </a:r>
          </a:p>
          <a:p>
            <a:r>
              <a:rPr lang="es-MX" sz="1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r>
              <a:rPr lang="es-MX" sz="16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Primero:</a:t>
            </a:r>
            <a:r>
              <a:rPr lang="es-MX" sz="1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Aprobar el siguiente Proyecto de Distribución de Utilidades del ejercicio enero – diciembre del año 2024:</a:t>
            </a:r>
          </a:p>
          <a:p>
            <a:r>
              <a:rPr lang="es-MX" sz="1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						 </a:t>
            </a:r>
          </a:p>
          <a:p>
            <a:r>
              <a:rPr lang="es-MX" sz="1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Utilidades a disposición de la asamblea: $ 206.031.714.592 	</a:t>
            </a:r>
          </a:p>
          <a:p>
            <a:r>
              <a:rPr lang="es-MX" sz="1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Liberación Reserva depreciación Fiscal	$  0       </a:t>
            </a:r>
          </a:p>
          <a:p>
            <a:endParaRPr lang="es-MX" sz="16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MX" sz="1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	</a:t>
            </a:r>
          </a:p>
          <a:p>
            <a:pPr algn="just"/>
            <a:r>
              <a:rPr lang="es-MX" sz="16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Segundo:</a:t>
            </a:r>
            <a:r>
              <a:rPr lang="es-MX" sz="1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Dividendo de $113,846071/ acción, sobre 1.809.739.358 acciones suscritas y pagadas, los cuales serán causados en marzo de 2025 y pagados de la siguiente manera: $15.000.000.000 en marzo de 2025 y el saldo restante en 1 o más instalamentos a más tardar el 30 de diciembre de 2025.</a:t>
            </a:r>
          </a:p>
        </p:txBody>
      </p:sp>
    </p:spTree>
    <p:extLst>
      <p:ext uri="{BB962C8B-B14F-4D97-AF65-F5344CB8AC3E}">
        <p14:creationId xmlns:p14="http://schemas.microsoft.com/office/powerpoint/2010/main" val="190376739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354</Words>
  <Application>Microsoft Office PowerPoint</Application>
  <PresentationFormat>Panorámica</PresentationFormat>
  <Paragraphs>31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9" baseType="lpstr">
      <vt:lpstr>Aptos</vt:lpstr>
      <vt:lpstr>Aptos Display</vt:lpstr>
      <vt:lpstr>Arial</vt:lpstr>
      <vt:lpstr>Calibri</vt:lpstr>
      <vt:lpstr>Tahoma</vt:lpstr>
      <vt:lpstr>Tema de Office</vt:lpstr>
      <vt:lpstr>PROPOSICIÓN No.1 APROBACIÓN Y DISTRIBUCIÓN DE UTILIDADES ENERO – DICIEMBRE 2024</vt:lpstr>
      <vt:lpstr>PROPOSICIÓN No.1  APROBACIÓN Y DISTRIBUCIÓN  DE UTILIDADES ENERO – DICIEMBRE 2024 </vt:lpstr>
      <vt:lpstr>PROPOSICIÓN No.1  APROBACIÓN Y DISTRIBUCIÓN DE UTILIDADES ENERO – DICIEMBRE 2024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GLADYS MARIA CASTRO BAYO</dc:creator>
  <cp:lastModifiedBy>SERGIO ANDRES CASTAÑEDA HIDALGO</cp:lastModifiedBy>
  <cp:revision>1</cp:revision>
  <dcterms:created xsi:type="dcterms:W3CDTF">2025-02-25T15:29:22Z</dcterms:created>
  <dcterms:modified xsi:type="dcterms:W3CDTF">2025-05-08T16:50:35Z</dcterms:modified>
</cp:coreProperties>
</file>