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147479294" r:id="rId2"/>
    <p:sldId id="2147479295" r:id="rId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34" d="100"/>
          <a:sy n="34" d="100"/>
        </p:scale>
        <p:origin x="11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17C2A3-9A57-1D5F-3B3A-8768C0B56A0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4C29AA1E-8ADD-9D9F-F875-AC135939A2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6F3CAC06-EE0D-97DE-645D-445DD661A4DF}"/>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5" name="Marcador de pie de página 4">
            <a:extLst>
              <a:ext uri="{FF2B5EF4-FFF2-40B4-BE49-F238E27FC236}">
                <a16:creationId xmlns:a16="http://schemas.microsoft.com/office/drawing/2014/main" id="{D184A32F-B4C3-0EDA-006E-E76F086FE6B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D272E39-F670-55EB-B03A-6D18850BB559}"/>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199097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50FA62-A92E-50A1-DACB-ED0029652B9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4DAF3266-D2DF-038F-9BB1-E7141C68F32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2B8103D-973B-CAC3-DFF9-5E90F655E1F1}"/>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5" name="Marcador de pie de página 4">
            <a:extLst>
              <a:ext uri="{FF2B5EF4-FFF2-40B4-BE49-F238E27FC236}">
                <a16:creationId xmlns:a16="http://schemas.microsoft.com/office/drawing/2014/main" id="{7B338733-6057-1EE3-AC8B-B19FCADB84E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6B6F192-FC19-ED74-2253-67D38D221412}"/>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641679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3DAACC1-B5D2-7F4B-855E-C8AC33D687F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78B0474F-1EFF-B380-91B5-5A64CBDEF78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EE19598-7666-6C27-B0F1-861D2DBD28D6}"/>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5" name="Marcador de pie de página 4">
            <a:extLst>
              <a:ext uri="{FF2B5EF4-FFF2-40B4-BE49-F238E27FC236}">
                <a16:creationId xmlns:a16="http://schemas.microsoft.com/office/drawing/2014/main" id="{A952D445-FC8B-19DD-146C-56B794661DC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45460BA-025C-3130-285D-BE7DAE46B58B}"/>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2423814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Graficos3">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59A7718E-E2C4-B24E-A6F9-FD2817B0A65A}"/>
              </a:ext>
            </a:extLst>
          </p:cNvPr>
          <p:cNvPicPr>
            <a:picLocks noChangeAspect="1"/>
          </p:cNvPicPr>
          <p:nvPr userDrawn="1"/>
        </p:nvPicPr>
        <p:blipFill>
          <a:blip r:embed="rId2"/>
          <a:stretch>
            <a:fillRect/>
          </a:stretch>
        </p:blipFill>
        <p:spPr>
          <a:xfrm>
            <a:off x="0" y="5002581"/>
            <a:ext cx="12261074" cy="1855419"/>
          </a:xfrm>
          <a:prstGeom prst="rect">
            <a:avLst/>
          </a:prstGeom>
        </p:spPr>
      </p:pic>
      <p:sp>
        <p:nvSpPr>
          <p:cNvPr id="11" name="Título 13">
            <a:extLst>
              <a:ext uri="{FF2B5EF4-FFF2-40B4-BE49-F238E27FC236}">
                <a16:creationId xmlns:a16="http://schemas.microsoft.com/office/drawing/2014/main" id="{3C041703-8357-7346-B82E-7019B821718C}"/>
              </a:ext>
            </a:extLst>
          </p:cNvPr>
          <p:cNvSpPr>
            <a:spLocks noGrp="1"/>
          </p:cNvSpPr>
          <p:nvPr>
            <p:ph type="title"/>
          </p:nvPr>
        </p:nvSpPr>
        <p:spPr>
          <a:xfrm>
            <a:off x="950514" y="1614886"/>
            <a:ext cx="4407300" cy="1334413"/>
          </a:xfrm>
        </p:spPr>
        <p:txBody>
          <a:bodyPr>
            <a:normAutofit/>
          </a:bodyPr>
          <a:lstStyle>
            <a:lvl1pPr algn="l">
              <a:defRPr sz="2800"/>
            </a:lvl1pPr>
          </a:lstStyle>
          <a:p>
            <a:r>
              <a:rPr lang="es-ES"/>
              <a:t>Haga clic para modificar el estilo de título del patrón</a:t>
            </a:r>
            <a:endParaRPr lang="es-ES_tradnl" dirty="0"/>
          </a:p>
        </p:txBody>
      </p:sp>
      <p:sp>
        <p:nvSpPr>
          <p:cNvPr id="12" name="Marcador de texto 13">
            <a:extLst>
              <a:ext uri="{FF2B5EF4-FFF2-40B4-BE49-F238E27FC236}">
                <a16:creationId xmlns:a16="http://schemas.microsoft.com/office/drawing/2014/main" id="{097F770B-7D44-8944-93DC-321F837D905D}"/>
              </a:ext>
            </a:extLst>
          </p:cNvPr>
          <p:cNvSpPr>
            <a:spLocks noGrp="1"/>
          </p:cNvSpPr>
          <p:nvPr>
            <p:ph type="body" sz="quarter" idx="12" hasCustomPrompt="1"/>
          </p:nvPr>
        </p:nvSpPr>
        <p:spPr>
          <a:xfrm>
            <a:off x="950512" y="3498419"/>
            <a:ext cx="4407301" cy="2026207"/>
          </a:xfrm>
        </p:spPr>
        <p:txBody>
          <a:bodyPr>
            <a:noAutofit/>
          </a:bodyPr>
          <a:lstStyle>
            <a:lvl1pPr marL="0" indent="0" algn="l">
              <a:buNone/>
              <a:defRPr sz="1600"/>
            </a:lvl1pPr>
          </a:lstStyle>
          <a:p>
            <a:pPr lvl="0"/>
            <a:r>
              <a:rPr lang="es-MX" dirty="0"/>
              <a:t>Lorem ipsum dolor sit amet, consectetuer adipiscing elit. Maecenas porttitor congue massa. Fusce posuere, magna sed pulvinar ultricies.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MX" dirty="0"/>
              <a:t>Lorem ipsum dolor sit amet, consectetuer adipiscing elit. Maecenas porttitor congue massa. Fusce posuere, magna sed pulvinar.</a:t>
            </a:r>
          </a:p>
        </p:txBody>
      </p:sp>
      <p:sp>
        <p:nvSpPr>
          <p:cNvPr id="16" name="Marcador de gráfico 15">
            <a:extLst>
              <a:ext uri="{FF2B5EF4-FFF2-40B4-BE49-F238E27FC236}">
                <a16:creationId xmlns:a16="http://schemas.microsoft.com/office/drawing/2014/main" id="{D61F17D2-0EDB-B249-8F9D-3E77B8FABC89}"/>
              </a:ext>
            </a:extLst>
          </p:cNvPr>
          <p:cNvSpPr>
            <a:spLocks noGrp="1"/>
          </p:cNvSpPr>
          <p:nvPr>
            <p:ph type="chart" sz="quarter" idx="13"/>
          </p:nvPr>
        </p:nvSpPr>
        <p:spPr>
          <a:xfrm>
            <a:off x="6308330" y="1603405"/>
            <a:ext cx="4933154" cy="3927858"/>
          </a:xfrm>
        </p:spPr>
        <p:txBody>
          <a:bodyPr anchor="ctr"/>
          <a:lstStyle>
            <a:lvl1pPr marL="0" indent="0" algn="ctr">
              <a:buNone/>
              <a:defRPr/>
            </a:lvl1pPr>
          </a:lstStyle>
          <a:p>
            <a:r>
              <a:rPr lang="es-ES"/>
              <a:t>Haga clic en el icono para agregar un gráfico</a:t>
            </a:r>
            <a:endParaRPr lang="es-ES_tradnl"/>
          </a:p>
        </p:txBody>
      </p:sp>
      <p:sp>
        <p:nvSpPr>
          <p:cNvPr id="14" name="Marcador de texto 13">
            <a:extLst>
              <a:ext uri="{FF2B5EF4-FFF2-40B4-BE49-F238E27FC236}">
                <a16:creationId xmlns:a16="http://schemas.microsoft.com/office/drawing/2014/main" id="{A8979153-7F76-5A40-8A32-7FE2DB3B5E4C}"/>
              </a:ext>
            </a:extLst>
          </p:cNvPr>
          <p:cNvSpPr>
            <a:spLocks noGrp="1"/>
          </p:cNvSpPr>
          <p:nvPr>
            <p:ph type="body" sz="quarter" idx="11"/>
          </p:nvPr>
        </p:nvSpPr>
        <p:spPr>
          <a:xfrm>
            <a:off x="950512" y="3080009"/>
            <a:ext cx="4407300" cy="311391"/>
          </a:xfrm>
        </p:spPr>
        <p:txBody>
          <a:bodyPr>
            <a:noAutofit/>
          </a:bodyPr>
          <a:lstStyle>
            <a:lvl1pPr marL="0" indent="0" algn="l">
              <a:buNone/>
              <a:defRPr sz="2000" b="1">
                <a:solidFill>
                  <a:srgbClr val="5D5D5D"/>
                </a:solidFill>
              </a:defRPr>
            </a:lvl1pPr>
          </a:lstStyle>
          <a:p>
            <a:pPr lvl="0"/>
            <a:r>
              <a:rPr lang="es-ES"/>
              <a:t>Haga clic para modificar los estilos de texto del patrón</a:t>
            </a:r>
          </a:p>
        </p:txBody>
      </p:sp>
      <p:pic>
        <p:nvPicPr>
          <p:cNvPr id="15" name="Imagen 14">
            <a:extLst>
              <a:ext uri="{FF2B5EF4-FFF2-40B4-BE49-F238E27FC236}">
                <a16:creationId xmlns:a16="http://schemas.microsoft.com/office/drawing/2014/main" id="{67ABE6DA-C1BC-0442-A27A-C623D2E9AFC7}"/>
              </a:ext>
            </a:extLst>
          </p:cNvPr>
          <p:cNvPicPr>
            <a:picLocks noChangeAspect="1"/>
          </p:cNvPicPr>
          <p:nvPr userDrawn="1"/>
        </p:nvPicPr>
        <p:blipFill>
          <a:blip r:embed="rId2"/>
          <a:stretch>
            <a:fillRect/>
          </a:stretch>
        </p:blipFill>
        <p:spPr>
          <a:xfrm flipV="1">
            <a:off x="274320" y="480653"/>
            <a:ext cx="10541001" cy="71923"/>
          </a:xfrm>
          <a:prstGeom prst="rect">
            <a:avLst/>
          </a:prstGeom>
        </p:spPr>
      </p:pic>
      <p:pic>
        <p:nvPicPr>
          <p:cNvPr id="10" name="Imagen 9">
            <a:extLst>
              <a:ext uri="{FF2B5EF4-FFF2-40B4-BE49-F238E27FC236}">
                <a16:creationId xmlns:a16="http://schemas.microsoft.com/office/drawing/2014/main" id="{03577B47-E10E-F34E-812B-E549CE127133}"/>
              </a:ext>
            </a:extLst>
          </p:cNvPr>
          <p:cNvPicPr>
            <a:picLocks noChangeAspect="1"/>
          </p:cNvPicPr>
          <p:nvPr userDrawn="1"/>
        </p:nvPicPr>
        <p:blipFill rotWithShape="1">
          <a:blip r:embed="rId3"/>
          <a:srcRect l="10368" t="19125" r="10091" b="18329"/>
          <a:stretch/>
        </p:blipFill>
        <p:spPr>
          <a:xfrm>
            <a:off x="11075664" y="336417"/>
            <a:ext cx="930006" cy="404926"/>
          </a:xfrm>
          <a:prstGeom prst="rect">
            <a:avLst/>
          </a:prstGeom>
        </p:spPr>
      </p:pic>
    </p:spTree>
    <p:extLst>
      <p:ext uri="{BB962C8B-B14F-4D97-AF65-F5344CB8AC3E}">
        <p14:creationId xmlns:p14="http://schemas.microsoft.com/office/powerpoint/2010/main" val="1137598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19EABD-DEEF-7E8A-C37C-EB4504C29E7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B4585CF2-84D2-4D7E-B260-F8D6E478E9B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255F14D-203B-9EF2-9CE9-0D9870FBF4FF}"/>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5" name="Marcador de pie de página 4">
            <a:extLst>
              <a:ext uri="{FF2B5EF4-FFF2-40B4-BE49-F238E27FC236}">
                <a16:creationId xmlns:a16="http://schemas.microsoft.com/office/drawing/2014/main" id="{907FDDB2-9804-41E9-5C0D-411FBA4848D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E9F5827-0BAC-551F-3BC0-F6DECDF157A1}"/>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2842865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50745C-D73A-1DE1-6B2D-6E48F21D30D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09722F2-632A-54EF-3F37-D9E4110A7FF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D9B47C4-D5D8-E9BB-3996-F26619E7A83F}"/>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5" name="Marcador de pie de página 4">
            <a:extLst>
              <a:ext uri="{FF2B5EF4-FFF2-40B4-BE49-F238E27FC236}">
                <a16:creationId xmlns:a16="http://schemas.microsoft.com/office/drawing/2014/main" id="{7BC4EA2B-61BC-57BF-F1C5-BD037B5621C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67F964E-F0E7-0A6D-0F15-03CCC811ACB4}"/>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2547943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3C6999-DE92-EDC5-E3E1-DA1A5BBFEC3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AC491A5-AD32-3E36-58FA-915AF988DAF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C68BFF7-9486-A34F-FB65-3467FBDA85A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BFDB1553-2D60-891E-62DE-C31951822904}"/>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6" name="Marcador de pie de página 5">
            <a:extLst>
              <a:ext uri="{FF2B5EF4-FFF2-40B4-BE49-F238E27FC236}">
                <a16:creationId xmlns:a16="http://schemas.microsoft.com/office/drawing/2014/main" id="{1363D078-3902-168B-0B8F-6FA5AC48911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8D490C26-E7AC-8383-0B9C-44BAEF6FFE25}"/>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1433625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9DC6D1-7D00-0271-BEBC-B718B40856A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0C88582-E189-E29D-7FF9-1BD8E9A2A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A3E5BE5-A64C-2582-04CB-3D135D289C3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795A5615-6AC7-5B56-6A19-D7B9AB3E2A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65EF0F9-802E-77DC-BB2D-3FE17C617F4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28634F1D-DCEC-D405-F747-98DB0C146D55}"/>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8" name="Marcador de pie de página 7">
            <a:extLst>
              <a:ext uri="{FF2B5EF4-FFF2-40B4-BE49-F238E27FC236}">
                <a16:creationId xmlns:a16="http://schemas.microsoft.com/office/drawing/2014/main" id="{DF300929-3E1E-35DC-C7FE-00A236EABBA6}"/>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01E4279B-2E52-A606-21FB-FF03FCCDB704}"/>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178992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5F7E52-3804-90EB-FD97-0DC75B58872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961664EF-8D6C-44B3-9791-996171A8A2E9}"/>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4" name="Marcador de pie de página 3">
            <a:extLst>
              <a:ext uri="{FF2B5EF4-FFF2-40B4-BE49-F238E27FC236}">
                <a16:creationId xmlns:a16="http://schemas.microsoft.com/office/drawing/2014/main" id="{78212F73-C315-493F-2C7A-8164AC5FC068}"/>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DC948570-AA6C-36AD-6647-55007DDF3849}"/>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427584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023D0B-336A-0F1B-E06B-A4C469959DBB}"/>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3" name="Marcador de pie de página 2">
            <a:extLst>
              <a:ext uri="{FF2B5EF4-FFF2-40B4-BE49-F238E27FC236}">
                <a16:creationId xmlns:a16="http://schemas.microsoft.com/office/drawing/2014/main" id="{825D138C-FBF8-8E59-AFE5-852712944331}"/>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16781B1B-A163-AE48-272B-E4234ED40C0C}"/>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946356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2ECEC9-EB73-B397-E933-903F9FD453E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451E63E-A92A-FD08-3133-8A8613D783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526BAB18-6322-F02E-5441-8D6D1217EC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E8F727C-2EB5-BF25-78F0-6D228421A468}"/>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6" name="Marcador de pie de página 5">
            <a:extLst>
              <a:ext uri="{FF2B5EF4-FFF2-40B4-BE49-F238E27FC236}">
                <a16:creationId xmlns:a16="http://schemas.microsoft.com/office/drawing/2014/main" id="{64F3C817-F5B4-2707-8EB0-18A7908820A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6A738B2-1BAF-10EB-5F3F-AE2A65E8DC8A}"/>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319069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62E59A-A736-F3C7-2928-DA578960EAB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65E72869-6F48-6DCA-BC44-8513E90A3D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998223B3-C98E-93F1-574E-5CAF1CEEA1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EBD299C-E045-4D1A-77BE-5953039D5B49}"/>
              </a:ext>
            </a:extLst>
          </p:cNvPr>
          <p:cNvSpPr>
            <a:spLocks noGrp="1"/>
          </p:cNvSpPr>
          <p:nvPr>
            <p:ph type="dt" sz="half" idx="10"/>
          </p:nvPr>
        </p:nvSpPr>
        <p:spPr/>
        <p:txBody>
          <a:bodyPr/>
          <a:lstStyle/>
          <a:p>
            <a:fld id="{21DF5EF0-FBD9-4985-A6E5-420B193F46E8}" type="datetimeFigureOut">
              <a:rPr lang="es-CO" smtClean="0"/>
              <a:t>8/05/2025</a:t>
            </a:fld>
            <a:endParaRPr lang="es-CO"/>
          </a:p>
        </p:txBody>
      </p:sp>
      <p:sp>
        <p:nvSpPr>
          <p:cNvPr id="6" name="Marcador de pie de página 5">
            <a:extLst>
              <a:ext uri="{FF2B5EF4-FFF2-40B4-BE49-F238E27FC236}">
                <a16:creationId xmlns:a16="http://schemas.microsoft.com/office/drawing/2014/main" id="{9B813E55-2534-C9AD-228A-597B6B0DDAC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9EE1E8C-E8CE-BB78-C6EF-CDA1D573916D}"/>
              </a:ext>
            </a:extLst>
          </p:cNvPr>
          <p:cNvSpPr>
            <a:spLocks noGrp="1"/>
          </p:cNvSpPr>
          <p:nvPr>
            <p:ph type="sldNum" sz="quarter" idx="12"/>
          </p:nvPr>
        </p:nvSpPr>
        <p:spPr/>
        <p:txBody>
          <a:bodyPr/>
          <a:lstStyle/>
          <a:p>
            <a:fld id="{C7487744-B04B-4CB9-BACB-16B8E26A711E}" type="slidenum">
              <a:rPr lang="es-CO" smtClean="0"/>
              <a:t>‹Nº›</a:t>
            </a:fld>
            <a:endParaRPr lang="es-CO"/>
          </a:p>
        </p:txBody>
      </p:sp>
    </p:spTree>
    <p:extLst>
      <p:ext uri="{BB962C8B-B14F-4D97-AF65-F5344CB8AC3E}">
        <p14:creationId xmlns:p14="http://schemas.microsoft.com/office/powerpoint/2010/main" val="355095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3E4D6CE-6B12-BAF8-6C53-B3869E184A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B2DF2BF-30DF-E901-394E-C6E51B1176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99EF64B-CE81-7A96-D3E3-0244DDAE58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1DF5EF0-FBD9-4985-A6E5-420B193F46E8}" type="datetimeFigureOut">
              <a:rPr lang="es-CO" smtClean="0"/>
              <a:t>8/05/2025</a:t>
            </a:fld>
            <a:endParaRPr lang="es-CO"/>
          </a:p>
        </p:txBody>
      </p:sp>
      <p:sp>
        <p:nvSpPr>
          <p:cNvPr id="5" name="Marcador de pie de página 4">
            <a:extLst>
              <a:ext uri="{FF2B5EF4-FFF2-40B4-BE49-F238E27FC236}">
                <a16:creationId xmlns:a16="http://schemas.microsoft.com/office/drawing/2014/main" id="{95D95F63-AD07-0E23-A4CD-200DD6CB64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O"/>
          </a:p>
        </p:txBody>
      </p:sp>
      <p:sp>
        <p:nvSpPr>
          <p:cNvPr id="6" name="Marcador de número de diapositiva 5">
            <a:extLst>
              <a:ext uri="{FF2B5EF4-FFF2-40B4-BE49-F238E27FC236}">
                <a16:creationId xmlns:a16="http://schemas.microsoft.com/office/drawing/2014/main" id="{4A81666D-57E2-2E1F-FDAB-E78299D396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487744-B04B-4CB9-BACB-16B8E26A711E}" type="slidenum">
              <a:rPr lang="es-CO" smtClean="0"/>
              <a:t>‹Nº›</a:t>
            </a:fld>
            <a:endParaRPr lang="es-CO"/>
          </a:p>
        </p:txBody>
      </p:sp>
    </p:spTree>
    <p:extLst>
      <p:ext uri="{BB962C8B-B14F-4D97-AF65-F5344CB8AC3E}">
        <p14:creationId xmlns:p14="http://schemas.microsoft.com/office/powerpoint/2010/main" val="1249574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9D7ED-DB9E-A6A4-E6AB-2C538553EC0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081EBCF-ED8F-2FF9-91C1-56F2C0D74382}"/>
              </a:ext>
            </a:extLst>
          </p:cNvPr>
          <p:cNvSpPr>
            <a:spLocks noGrp="1"/>
          </p:cNvSpPr>
          <p:nvPr>
            <p:ph type="title"/>
          </p:nvPr>
        </p:nvSpPr>
        <p:spPr>
          <a:xfrm>
            <a:off x="469339" y="474315"/>
            <a:ext cx="8616931" cy="1334413"/>
          </a:xfrm>
        </p:spPr>
        <p:txBody>
          <a:bodyPr vert="horz" lIns="91440" tIns="45720" rIns="91440" bIns="45720" rtlCol="0" anchor="ctr">
            <a:normAutofit/>
          </a:bodyPr>
          <a:lstStyle/>
          <a:p>
            <a:r>
              <a:rPr lang="es-MX" sz="2400" b="1">
                <a:solidFill>
                  <a:srgbClr val="002F87"/>
                </a:solidFill>
                <a:latin typeface="Tahoma"/>
                <a:ea typeface="Tahoma"/>
                <a:cs typeface="Tahoma"/>
              </a:rPr>
              <a:t>PROPOSICIÓN No. 2</a:t>
            </a:r>
            <a:r>
              <a:rPr lang="es-ES" sz="2400" b="1">
                <a:solidFill>
                  <a:srgbClr val="002F87"/>
                </a:solidFill>
                <a:latin typeface="Tahoma"/>
                <a:ea typeface="Tahoma"/>
                <a:cs typeface="Tahoma"/>
              </a:rPr>
              <a:t> </a:t>
            </a:r>
            <a:br>
              <a:rPr lang="es-ES" sz="2400" b="1">
                <a:solidFill>
                  <a:srgbClr val="002F87"/>
                </a:solidFill>
                <a:latin typeface="Tahoma"/>
                <a:ea typeface="Tahoma"/>
                <a:cs typeface="Tahoma"/>
              </a:rPr>
            </a:br>
            <a:r>
              <a:rPr lang="es-ES" sz="2400" b="1">
                <a:solidFill>
                  <a:srgbClr val="002F87"/>
                </a:solidFill>
                <a:latin typeface="Tahoma"/>
                <a:ea typeface="Tahoma"/>
                <a:cs typeface="Tahoma"/>
              </a:rPr>
              <a:t>NOMBRAMIENTO Y ASIGNACIÓN DE HONORARIOS DEL REVISOR FISCAL </a:t>
            </a:r>
          </a:p>
        </p:txBody>
      </p:sp>
      <p:sp>
        <p:nvSpPr>
          <p:cNvPr id="6" name="CuadroTexto 5">
            <a:extLst>
              <a:ext uri="{FF2B5EF4-FFF2-40B4-BE49-F238E27FC236}">
                <a16:creationId xmlns:a16="http://schemas.microsoft.com/office/drawing/2014/main" id="{ECDC87F1-3AEF-2A24-E2B9-08AF0A088D40}"/>
              </a:ext>
            </a:extLst>
          </p:cNvPr>
          <p:cNvSpPr txBox="1"/>
          <p:nvPr/>
        </p:nvSpPr>
        <p:spPr>
          <a:xfrm>
            <a:off x="1454360" y="1623209"/>
            <a:ext cx="9281466" cy="5019836"/>
          </a:xfrm>
          <a:prstGeom prst="rect">
            <a:avLst/>
          </a:prstGeom>
          <a:noFill/>
        </p:spPr>
        <p:txBody>
          <a:bodyPr wrap="square" lIns="91440" tIns="45720" rIns="91440" bIns="45720" anchor="t">
            <a:spAutoFit/>
          </a:bodyPr>
          <a:lstStyle/>
          <a:p>
            <a:pPr algn="ctr"/>
            <a:r>
              <a:rPr lang="es-MX" sz="1600" dirty="0">
                <a:solidFill>
                  <a:srgbClr val="000000"/>
                </a:solidFill>
                <a:latin typeface="Arial"/>
                <a:cs typeface="Arial"/>
              </a:rPr>
              <a:t>Proposición No.2</a:t>
            </a:r>
            <a:endParaRPr lang="en-US" sz="1600" dirty="0">
              <a:solidFill>
                <a:srgbClr val="002F86"/>
              </a:solidFill>
              <a:latin typeface="Arial" panose="020B0604020202020204" pitchFamily="34" charset="0"/>
              <a:cs typeface="Arial" panose="020B0604020202020204" pitchFamily="34" charset="0"/>
            </a:endParaRPr>
          </a:p>
          <a:p>
            <a:pPr algn="ctr"/>
            <a:r>
              <a:rPr lang="es-MX" sz="1600" dirty="0">
                <a:solidFill>
                  <a:srgbClr val="000000"/>
                </a:solidFill>
                <a:latin typeface="Arial"/>
                <a:cs typeface="Arial"/>
              </a:rPr>
              <a:t>Nombramiento y asignación de honorarios del Revisor Fiscal</a:t>
            </a:r>
            <a:endParaRPr lang="en-US" sz="1600" dirty="0">
              <a:solidFill>
                <a:srgbClr val="002F86"/>
              </a:solidFill>
              <a:latin typeface="Arial" panose="020B0604020202020204" pitchFamily="34" charset="0"/>
              <a:cs typeface="Arial" panose="020B0604020202020204" pitchFamily="34" charset="0"/>
            </a:endParaRPr>
          </a:p>
          <a:p>
            <a:pPr algn="ctr"/>
            <a:r>
              <a:rPr lang="es-MX" sz="1600" dirty="0">
                <a:solidFill>
                  <a:srgbClr val="000000"/>
                </a:solidFill>
                <a:latin typeface="Arial"/>
                <a:cs typeface="Arial"/>
              </a:rPr>
              <a:t>La Asamblea de Accionistas de TRANSELCA S.A. E.S.P.</a:t>
            </a:r>
            <a:endParaRPr lang="en-US" sz="1600" dirty="0">
              <a:solidFill>
                <a:srgbClr val="002F86"/>
              </a:solidFill>
              <a:latin typeface="Arial"/>
              <a:cs typeface="Arial"/>
            </a:endParaRPr>
          </a:p>
          <a:p>
            <a:pPr algn="ctr"/>
            <a:r>
              <a:rPr lang="es-MX" sz="1600" dirty="0">
                <a:solidFill>
                  <a:srgbClr val="000000"/>
                </a:solidFill>
                <a:latin typeface="Arial"/>
                <a:cs typeface="Arial"/>
              </a:rPr>
              <a:t>Considerando Que:</a:t>
            </a:r>
            <a:endParaRPr lang="en-US" sz="1600" dirty="0">
              <a:solidFill>
                <a:srgbClr val="002F86"/>
              </a:solidFill>
              <a:latin typeface="Arial"/>
              <a:cs typeface="Arial"/>
            </a:endParaRPr>
          </a:p>
          <a:p>
            <a:pPr marL="285750" indent="-285750" algn="just">
              <a:lnSpc>
                <a:spcPct val="90000"/>
              </a:lnSpc>
              <a:spcBef>
                <a:spcPts val="1000"/>
              </a:spcBef>
              <a:buFont typeface="Arial"/>
              <a:buChar char="•"/>
            </a:pPr>
            <a:r>
              <a:rPr lang="es-MX" sz="1600" dirty="0">
                <a:solidFill>
                  <a:srgbClr val="000000"/>
                </a:solidFill>
                <a:latin typeface="Arial"/>
                <a:cs typeface="Arial"/>
              </a:rPr>
              <a:t>Una vez presentado en el Comité de Auditoría y riesgos para su recomendación y posterior aprobación de la Junta Directiva, la negociación de honorarios con la firma que prestará los servicios de Revisoría Fiscal para las empresas de ISA durante la vigencia abril 2025 – marzo 2026, con base en la Política de Revisor Fiscal de ISA y sus empresas. </a:t>
            </a:r>
            <a:endParaRPr lang="en-US" sz="1600" dirty="0">
              <a:solidFill>
                <a:srgbClr val="000000"/>
              </a:solidFill>
              <a:latin typeface="Arial"/>
              <a:cs typeface="Arial"/>
            </a:endParaRPr>
          </a:p>
          <a:p>
            <a:pPr marL="285750" indent="-285750" algn="just">
              <a:lnSpc>
                <a:spcPct val="90000"/>
              </a:lnSpc>
              <a:spcBef>
                <a:spcPts val="1000"/>
              </a:spcBef>
              <a:buFont typeface="Arial"/>
              <a:buChar char="•"/>
            </a:pPr>
            <a:r>
              <a:rPr lang="es-MX" sz="1600" dirty="0">
                <a:solidFill>
                  <a:srgbClr val="000000"/>
                </a:solidFill>
                <a:latin typeface="Arial"/>
                <a:cs typeface="Arial"/>
              </a:rPr>
              <a:t>Se presentan los resultados de la fase de negociación de honorarios:</a:t>
            </a:r>
          </a:p>
          <a:p>
            <a:pPr marL="285750" indent="-285750" algn="just">
              <a:lnSpc>
                <a:spcPct val="90000"/>
              </a:lnSpc>
              <a:spcBef>
                <a:spcPts val="1000"/>
              </a:spcBef>
              <a:buFont typeface="Arial"/>
              <a:buChar char="•"/>
            </a:pPr>
            <a:r>
              <a:rPr lang="es-MX" sz="1600" dirty="0">
                <a:solidFill>
                  <a:srgbClr val="000000"/>
                </a:solidFill>
                <a:latin typeface="Arial"/>
                <a:cs typeface="Arial"/>
              </a:rPr>
              <a:t>ISA y sus empresas en Colombia deben contar con un servicio de Revisoría Fiscal para el dictamen anual de los estados financieros. Como parte del Grupo Ecopetrol, también deben cumplir con los estándares internacionales de auditoría de la PCAOB de EE.UU.</a:t>
            </a:r>
          </a:p>
          <a:p>
            <a:pPr marL="285750" indent="-285750" algn="just">
              <a:spcAft>
                <a:spcPts val="1200"/>
              </a:spcAft>
              <a:buFont typeface="Arial,Sans-Serif"/>
              <a:buChar char="•"/>
            </a:pPr>
            <a:r>
              <a:rPr lang="es-MX" sz="1600" dirty="0">
                <a:solidFill>
                  <a:srgbClr val="000000"/>
                </a:solidFill>
                <a:latin typeface="Arial"/>
                <a:cs typeface="Arial"/>
              </a:rPr>
              <a:t>EY, la firma actual, cumplió su plazo máximo en 2024, por lo que se necesita una nueva firma. Ecopetrol realizó un proceso de selección e invitó a participar las firmas Deloitte, KPMG y PwC para el servicio en 2025, evaluando experiencia, servicio, costos y conocimiento del sector.</a:t>
            </a:r>
            <a:endParaRPr lang="en-US" sz="1600" dirty="0">
              <a:solidFill>
                <a:srgbClr val="000000"/>
              </a:solidFill>
              <a:latin typeface="Arial"/>
              <a:cs typeface="Arial"/>
            </a:endParaRPr>
          </a:p>
          <a:p>
            <a:pPr marL="285750" indent="-285750" algn="just">
              <a:spcAft>
                <a:spcPts val="1200"/>
              </a:spcAft>
              <a:buFont typeface="Arial,Sans-Serif"/>
              <a:buChar char="•"/>
            </a:pPr>
            <a:r>
              <a:rPr lang="es-MX" sz="1600" dirty="0">
                <a:solidFill>
                  <a:srgbClr val="000000"/>
                </a:solidFill>
                <a:latin typeface="Arial"/>
                <a:cs typeface="Arial"/>
              </a:rPr>
              <a:t>Después de revisar los requisitos técnicos y económicos, se concluyó que la opción más conveniente para los intereses de ISA y sus empresas es la firma Deloitte.</a:t>
            </a:r>
            <a:endParaRPr lang="en-US" sz="1600" dirty="0">
              <a:solidFill>
                <a:srgbClr val="000000"/>
              </a:solidFill>
              <a:latin typeface="Arial"/>
              <a:cs typeface="Arial"/>
            </a:endParaRPr>
          </a:p>
          <a:p>
            <a:pPr algn="ctr"/>
            <a:endParaRPr lang="es-MX" sz="1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7402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3E1FD-4E76-CD86-BCEC-A58789142C5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5499667-CA49-7F3B-4B91-F9DF93CEE3EF}"/>
              </a:ext>
            </a:extLst>
          </p:cNvPr>
          <p:cNvSpPr>
            <a:spLocks noGrp="1"/>
          </p:cNvSpPr>
          <p:nvPr>
            <p:ph type="title"/>
          </p:nvPr>
        </p:nvSpPr>
        <p:spPr>
          <a:xfrm>
            <a:off x="469339" y="474315"/>
            <a:ext cx="8616931" cy="1334413"/>
          </a:xfrm>
        </p:spPr>
        <p:txBody>
          <a:bodyPr vert="horz" lIns="91440" tIns="45720" rIns="91440" bIns="45720" rtlCol="0" anchor="ctr">
            <a:normAutofit/>
          </a:bodyPr>
          <a:lstStyle/>
          <a:p>
            <a:r>
              <a:rPr lang="es-MX" sz="2400" b="1" dirty="0">
                <a:solidFill>
                  <a:srgbClr val="002F87"/>
                </a:solidFill>
                <a:latin typeface="Tahoma"/>
                <a:ea typeface="Tahoma"/>
                <a:cs typeface="Tahoma"/>
              </a:rPr>
              <a:t>PROPOSICIÓN No. 2</a:t>
            </a:r>
            <a:r>
              <a:rPr lang="es-ES" sz="2400" b="1" dirty="0">
                <a:solidFill>
                  <a:srgbClr val="002F87"/>
                </a:solidFill>
                <a:latin typeface="Tahoma"/>
                <a:ea typeface="Tahoma"/>
                <a:cs typeface="Tahoma"/>
              </a:rPr>
              <a:t> </a:t>
            </a:r>
            <a:br>
              <a:rPr lang="es-ES" sz="2400" b="1" dirty="0">
                <a:solidFill>
                  <a:srgbClr val="002F87"/>
                </a:solidFill>
                <a:latin typeface="Tahoma"/>
                <a:ea typeface="Tahoma"/>
                <a:cs typeface="Tahoma"/>
              </a:rPr>
            </a:br>
            <a:r>
              <a:rPr lang="es-ES" sz="2400" b="1" dirty="0">
                <a:solidFill>
                  <a:srgbClr val="002F87"/>
                </a:solidFill>
                <a:latin typeface="Tahoma"/>
                <a:ea typeface="Tahoma"/>
                <a:cs typeface="Tahoma"/>
              </a:rPr>
              <a:t>NOMBRAMIENTO Y ASIGNACIÓN DE HONORARIOS DEL REVISOR FISCAL </a:t>
            </a:r>
          </a:p>
        </p:txBody>
      </p:sp>
      <p:sp>
        <p:nvSpPr>
          <p:cNvPr id="6" name="CuadroTexto 5">
            <a:extLst>
              <a:ext uri="{FF2B5EF4-FFF2-40B4-BE49-F238E27FC236}">
                <a16:creationId xmlns:a16="http://schemas.microsoft.com/office/drawing/2014/main" id="{12F7496F-B212-9151-FD13-BC8211BBD25E}"/>
              </a:ext>
            </a:extLst>
          </p:cNvPr>
          <p:cNvSpPr txBox="1"/>
          <p:nvPr/>
        </p:nvSpPr>
        <p:spPr>
          <a:xfrm>
            <a:off x="1454360" y="2067709"/>
            <a:ext cx="9281466" cy="3600986"/>
          </a:xfrm>
          <a:prstGeom prst="rect">
            <a:avLst/>
          </a:prstGeom>
          <a:noFill/>
        </p:spPr>
        <p:txBody>
          <a:bodyPr wrap="square" lIns="91440" tIns="45720" rIns="91440" bIns="45720" anchor="t">
            <a:spAutoFit/>
          </a:bodyPr>
          <a:lstStyle/>
          <a:p>
            <a:pPr algn="ctr"/>
            <a:r>
              <a:rPr lang="es-MX" sz="1600">
                <a:solidFill>
                  <a:srgbClr val="000000"/>
                </a:solidFill>
                <a:latin typeface="Arial"/>
                <a:cs typeface="Arial"/>
              </a:rPr>
              <a:t> </a:t>
            </a:r>
            <a:r>
              <a:rPr lang="es-MX" sz="1600" b="1">
                <a:solidFill>
                  <a:srgbClr val="000000"/>
                </a:solidFill>
                <a:latin typeface="Arial"/>
                <a:cs typeface="Arial"/>
              </a:rPr>
              <a:t>Se Propone:</a:t>
            </a:r>
            <a:endParaRPr lang="en-US" sz="1600">
              <a:solidFill>
                <a:srgbClr val="002F86"/>
              </a:solidFill>
              <a:latin typeface="Arial" panose="020B0604020202020204" pitchFamily="34" charset="0"/>
              <a:cs typeface="Arial" panose="020B0604020202020204" pitchFamily="34" charset="0"/>
            </a:endParaRPr>
          </a:p>
          <a:p>
            <a:endParaRPr lang="en-US" sz="1600">
              <a:solidFill>
                <a:srgbClr val="002F86"/>
              </a:solidFill>
              <a:latin typeface="Arial"/>
              <a:cs typeface="Arial"/>
            </a:endParaRPr>
          </a:p>
          <a:p>
            <a:pPr algn="just">
              <a:spcAft>
                <a:spcPts val="1200"/>
              </a:spcAft>
            </a:pPr>
            <a:r>
              <a:rPr lang="es-MX" sz="1600" b="1">
                <a:solidFill>
                  <a:srgbClr val="000000"/>
                </a:solidFill>
                <a:latin typeface="Arial"/>
                <a:cs typeface="Arial"/>
              </a:rPr>
              <a:t>Primero:</a:t>
            </a:r>
            <a:r>
              <a:rPr lang="es-MX" sz="1600">
                <a:solidFill>
                  <a:srgbClr val="000000"/>
                </a:solidFill>
                <a:latin typeface="Arial"/>
                <a:cs typeface="Arial"/>
              </a:rPr>
              <a:t> Elegir como Revisor Fiscal de TRANSELCA a la firma </a:t>
            </a:r>
            <a:r>
              <a:rPr lang="fr-FR" sz="1600">
                <a:solidFill>
                  <a:srgbClr val="000000"/>
                </a:solidFill>
                <a:latin typeface="Arial"/>
                <a:cs typeface="Arial"/>
              </a:rPr>
              <a:t>DELOITTE &amp; TOUCHE</a:t>
            </a:r>
            <a:r>
              <a:rPr lang="es-MX" sz="1600">
                <a:solidFill>
                  <a:srgbClr val="000000"/>
                </a:solidFill>
                <a:latin typeface="Arial"/>
                <a:cs typeface="Arial"/>
              </a:rPr>
              <a:t>, para el periodo abril 2025 - marzo 2026.</a:t>
            </a:r>
            <a:endParaRPr lang="en-US" sz="1600">
              <a:solidFill>
                <a:srgbClr val="000000"/>
              </a:solidFill>
              <a:latin typeface="Arial"/>
              <a:cs typeface="Arial"/>
            </a:endParaRPr>
          </a:p>
          <a:p>
            <a:pPr algn="just">
              <a:spcAft>
                <a:spcPts val="1200"/>
              </a:spcAft>
            </a:pPr>
            <a:endParaRPr lang="es-MX" sz="1600">
              <a:solidFill>
                <a:srgbClr val="000000"/>
              </a:solidFill>
              <a:latin typeface="Arial"/>
              <a:cs typeface="Arial"/>
            </a:endParaRPr>
          </a:p>
          <a:p>
            <a:pPr algn="just">
              <a:spcAft>
                <a:spcPts val="1200"/>
              </a:spcAft>
            </a:pPr>
            <a:r>
              <a:rPr lang="es-MX" sz="1600" b="1">
                <a:solidFill>
                  <a:srgbClr val="000000"/>
                </a:solidFill>
                <a:latin typeface="Arial"/>
                <a:cs typeface="Arial"/>
              </a:rPr>
              <a:t>Segundo:</a:t>
            </a:r>
            <a:r>
              <a:rPr lang="es-MX" sz="1600">
                <a:solidFill>
                  <a:srgbClr val="000000"/>
                </a:solidFill>
                <a:latin typeface="Arial"/>
                <a:cs typeface="Arial"/>
              </a:rPr>
              <a:t> Fijar los honorarios profesionales para la prestación del servicio para este periodo en $350.133.727 más el correspondiente impuesto al valor agregado IVA.</a:t>
            </a:r>
            <a:endParaRPr lang="en-US" sz="1600">
              <a:solidFill>
                <a:srgbClr val="000000"/>
              </a:solidFill>
              <a:latin typeface="Arial"/>
              <a:cs typeface="Arial"/>
            </a:endParaRPr>
          </a:p>
          <a:p>
            <a:pPr algn="just">
              <a:spcAft>
                <a:spcPts val="1200"/>
              </a:spcAft>
            </a:pPr>
            <a:endParaRPr lang="es-MX" sz="1600">
              <a:solidFill>
                <a:srgbClr val="000000"/>
              </a:solidFill>
              <a:latin typeface="Arial"/>
              <a:cs typeface="Arial"/>
            </a:endParaRPr>
          </a:p>
          <a:p>
            <a:pPr algn="just">
              <a:spcAft>
                <a:spcPts val="1200"/>
              </a:spcAft>
            </a:pPr>
            <a:r>
              <a:rPr lang="es-MX" sz="1600" b="1">
                <a:solidFill>
                  <a:srgbClr val="000000"/>
                </a:solidFill>
                <a:latin typeface="Arial"/>
                <a:cs typeface="Arial"/>
              </a:rPr>
              <a:t>Tercero:</a:t>
            </a:r>
            <a:r>
              <a:rPr lang="es-MX" sz="1600">
                <a:solidFill>
                  <a:srgbClr val="000000"/>
                </a:solidFill>
                <a:latin typeface="Arial"/>
                <a:cs typeface="Arial"/>
              </a:rPr>
              <a:t> Autorizar al Representante Legal de TRANSELCA a suscribir el respectivo contrato con la firma </a:t>
            </a:r>
            <a:r>
              <a:rPr lang="fr-FR" sz="1600">
                <a:solidFill>
                  <a:srgbClr val="000000"/>
                </a:solidFill>
                <a:latin typeface="Arial"/>
                <a:cs typeface="Arial"/>
              </a:rPr>
              <a:t>DELOITTE &amp; TOUCHE</a:t>
            </a:r>
            <a:r>
              <a:rPr lang="es-MX" sz="1600">
                <a:solidFill>
                  <a:srgbClr val="000000"/>
                </a:solidFill>
                <a:latin typeface="Arial"/>
                <a:cs typeface="Arial"/>
              </a:rPr>
              <a:t>, para el periodo abril 2025 – marzo 2026.</a:t>
            </a:r>
            <a:r>
              <a:rPr lang="es-MX">
                <a:solidFill>
                  <a:schemeClr val="tx2"/>
                </a:solidFill>
                <a:latin typeface="Tahoma"/>
                <a:ea typeface="Tahoma"/>
                <a:cs typeface="Tahoma"/>
              </a:rPr>
              <a:t> </a:t>
            </a:r>
            <a:endParaRPr lang="en-US">
              <a:solidFill>
                <a:schemeClr val="tx2"/>
              </a:solidFill>
              <a:latin typeface="Tahoma"/>
              <a:ea typeface="Tahoma"/>
              <a:cs typeface="Tahoma"/>
            </a:endParaRPr>
          </a:p>
          <a:p>
            <a:endParaRPr lang="es-MX" sz="160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58317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Panorámica</PresentationFormat>
  <Paragraphs>18</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Aptos</vt:lpstr>
      <vt:lpstr>Aptos Display</vt:lpstr>
      <vt:lpstr>Arial</vt:lpstr>
      <vt:lpstr>Arial,Sans-Serif</vt:lpstr>
      <vt:lpstr>Tahoma</vt:lpstr>
      <vt:lpstr>Tema de Office</vt:lpstr>
      <vt:lpstr>PROPOSICIÓN No. 2  NOMBRAMIENTO Y ASIGNACIÓN DE HONORARIOS DEL REVISOR FISCAL </vt:lpstr>
      <vt:lpstr>PROPOSICIÓN No. 2  NOMBRAMIENTO Y ASIGNACIÓN DE HONORARIOS DEL REVISOR FISCAL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GLADYS MARIA CASTRO BAYO</dc:creator>
  <cp:lastModifiedBy>SERGIO ANDRES CASTAÑEDA HIDALGO</cp:lastModifiedBy>
  <cp:revision>1</cp:revision>
  <dcterms:created xsi:type="dcterms:W3CDTF">2025-02-25T15:14:09Z</dcterms:created>
  <dcterms:modified xsi:type="dcterms:W3CDTF">2025-05-08T16:51:06Z</dcterms:modified>
</cp:coreProperties>
</file>